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307" r:id="rId4"/>
    <p:sldId id="257" r:id="rId5"/>
    <p:sldId id="285" r:id="rId6"/>
    <p:sldId id="259" r:id="rId7"/>
    <p:sldId id="277" r:id="rId8"/>
    <p:sldId id="286" r:id="rId9"/>
    <p:sldId id="282" r:id="rId10"/>
    <p:sldId id="284" r:id="rId11"/>
    <p:sldId id="287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279" r:id="rId23"/>
    <p:sldId id="288" r:id="rId24"/>
    <p:sldId id="300" r:id="rId25"/>
    <p:sldId id="301" r:id="rId26"/>
    <p:sldId id="302" r:id="rId27"/>
    <p:sldId id="303" r:id="rId28"/>
    <p:sldId id="304" r:id="rId29"/>
    <p:sldId id="305" r:id="rId30"/>
    <p:sldId id="289" r:id="rId31"/>
    <p:sldId id="281" r:id="rId32"/>
    <p:sldId id="27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3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Search Engine Market </a:t>
            </a:r>
            <a:r>
              <a:rPr lang="en-US" dirty="0" smtClean="0"/>
              <a:t>Share –</a:t>
            </a:r>
            <a:r>
              <a:rPr lang="en-US" baseline="0" dirty="0" smtClean="0"/>
              <a:t> November 2011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Search Engine Market Share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0">
                  <c:v>Google</c:v>
                </c:pt>
                <c:pt idx="1">
                  <c:v>Yahoo</c:v>
                </c:pt>
                <c:pt idx="2">
                  <c:v>Bing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65.400000000000006</c:v>
                </c:pt>
                <c:pt idx="1">
                  <c:v>15.1</c:v>
                </c:pt>
                <c:pt idx="2">
                  <c:v>15</c:v>
                </c:pt>
                <c:pt idx="3">
                  <c:v>4.5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7087574122679123"/>
          <c:y val="0.38824157422409328"/>
          <c:w val="0.11986499951394966"/>
          <c:h val="0.31152795548704221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7818-752E-4119-81A7-32939B4E1D4C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783C-E46D-498C-8AFF-168AF6F04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7818-752E-4119-81A7-32939B4E1D4C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783C-E46D-498C-8AFF-168AF6F04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7818-752E-4119-81A7-32939B4E1D4C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783C-E46D-498C-8AFF-168AF6F04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7818-752E-4119-81A7-32939B4E1D4C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783C-E46D-498C-8AFF-168AF6F04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7818-752E-4119-81A7-32939B4E1D4C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783C-E46D-498C-8AFF-168AF6F04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7818-752E-4119-81A7-32939B4E1D4C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783C-E46D-498C-8AFF-168AF6F04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7818-752E-4119-81A7-32939B4E1D4C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783C-E46D-498C-8AFF-168AF6F04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7818-752E-4119-81A7-32939B4E1D4C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783C-E46D-498C-8AFF-168AF6F04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7818-752E-4119-81A7-32939B4E1D4C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783C-E46D-498C-8AFF-168AF6F04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7818-752E-4119-81A7-32939B4E1D4C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783C-E46D-498C-8AFF-168AF6F04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7818-752E-4119-81A7-32939B4E1D4C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783C-E46D-498C-8AFF-168AF6F04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D7818-752E-4119-81A7-32939B4E1D4C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4783C-E46D-498C-8AFF-168AF6F04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dwords.google.com/select/KeywordToolExterna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omlegal.com/Personal-Injury/Car-Acciden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hannalawoffice.com/?page_id=7" TargetMode="External"/><Relationship Id="rId5" Type="http://schemas.openxmlformats.org/officeDocument/2006/relationships/hyperlink" Target="http://aelex.com/practices.php?headline=Admiralty+and+Maritime" TargetMode="External"/><Relationship Id="rId4" Type="http://schemas.openxmlformats.org/officeDocument/2006/relationships/hyperlink" Target="http://www.bloomlegal.com/Criminal-Defense/DWI-DUI/DUI-Louisiana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omlegal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challandbarasch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google.com/webmasters/bin/answer.py?answer=6635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17" Type="http://schemas.openxmlformats.org/officeDocument/2006/relationships/image" Target="../media/image34.gif"/><Relationship Id="rId2" Type="http://schemas.openxmlformats.org/officeDocument/2006/relationships/image" Target="../media/image2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5" Type="http://schemas.openxmlformats.org/officeDocument/2006/relationships/image" Target="../media/image32.gif"/><Relationship Id="rId10" Type="http://schemas.openxmlformats.org/officeDocument/2006/relationships/image" Target="../media/image27.gif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gif"/><Relationship Id="rId1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rafstiebel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rafstiebel.com/practice-areas.php" TargetMode="External"/><Relationship Id="rId4" Type="http://schemas.openxmlformats.org/officeDocument/2006/relationships/hyperlink" Target="http://grafstiebel.com/contact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perstreet.com/generato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SEO 101:  </a:t>
            </a:r>
            <a:br>
              <a:rPr lang="en-US" dirty="0" smtClean="0"/>
            </a:br>
            <a:r>
              <a:rPr lang="en-US" dirty="0" smtClean="0"/>
              <a:t>Improve your Site </a:t>
            </a:r>
            <a:br>
              <a:rPr lang="en-US" dirty="0" smtClean="0"/>
            </a:br>
            <a:r>
              <a:rPr lang="en-US" dirty="0" smtClean="0"/>
              <a:t>with Simple Steps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PaperStreet Web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Research at Google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i="1" dirty="0" smtClean="0"/>
              <a:t>What are people searching?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hlinkClick r:id="rId3"/>
              </a:rPr>
              <a:t>https://adwords.google.com/select/KeywordToolExternal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 descr="sear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2438400"/>
            <a:ext cx="7877175" cy="3676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2</a:t>
            </a:r>
            <a:r>
              <a:rPr lang="en-US" b="1" i="1" baseline="30000" dirty="0" smtClean="0"/>
              <a:t>nd</a:t>
            </a:r>
            <a:r>
              <a:rPr lang="en-US" b="1" i="1" dirty="0" smtClean="0"/>
              <a:t> Step: On-Page Optimization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i="1" dirty="0" smtClean="0"/>
              <a:t>Easy Stuff to Fix.</a:t>
            </a:r>
            <a:endParaRPr lang="en-US" i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35814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Title Tags</a:t>
            </a:r>
          </a:p>
          <a:p>
            <a:r>
              <a:rPr lang="en-US" dirty="0" smtClean="0"/>
              <a:t>Meta Description</a:t>
            </a:r>
          </a:p>
          <a:p>
            <a:r>
              <a:rPr lang="en-US" dirty="0" smtClean="0"/>
              <a:t>Headlines</a:t>
            </a:r>
          </a:p>
          <a:p>
            <a:r>
              <a:rPr lang="en-US" dirty="0" smtClean="0"/>
              <a:t>Content</a:t>
            </a:r>
          </a:p>
          <a:p>
            <a:r>
              <a:rPr lang="en-US" dirty="0" smtClean="0"/>
              <a:t>Footer Text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3400" y="2514600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Page Names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Duplicate Content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Proper Redirects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No Errors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No Hidden Text, Stuffing,  &amp; Being </a:t>
            </a:r>
            <a:r>
              <a:rPr lang="en-US" sz="3200" dirty="0" err="1" smtClean="0"/>
              <a:t>Spammy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2401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Client Controlled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2057400"/>
            <a:ext cx="3567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Web Developer Controlled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Tags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Good</a:t>
            </a:r>
            <a:endParaRPr lang="en-US" sz="2900" dirty="0" smtClean="0"/>
          </a:p>
          <a:p>
            <a:r>
              <a:rPr lang="en-US" b="0" dirty="0" smtClean="0"/>
              <a:t>Key West Criminal Defense Attorney</a:t>
            </a:r>
            <a:endParaRPr lang="en-US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Improve</a:t>
            </a:r>
            <a:endParaRPr lang="en-US" dirty="0" smtClean="0"/>
          </a:p>
          <a:p>
            <a:r>
              <a:rPr lang="en-US" b="0" dirty="0" smtClean="0"/>
              <a:t>Graf &amp; </a:t>
            </a:r>
            <a:r>
              <a:rPr lang="en-US" b="0" dirty="0" err="1" smtClean="0"/>
              <a:t>Stiebel</a:t>
            </a:r>
            <a:r>
              <a:rPr lang="en-US" b="0" dirty="0" smtClean="0"/>
              <a:t>  (firm name only)</a:t>
            </a:r>
            <a:endParaRPr lang="en-US" b="0" dirty="0"/>
          </a:p>
        </p:txBody>
      </p:sp>
      <p:pic>
        <p:nvPicPr>
          <p:cNvPr id="10" name="Content Placeholder 9" descr="graf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120643"/>
            <a:ext cx="4041775" cy="2059751"/>
          </a:xfrm>
        </p:spPr>
      </p:pic>
      <p:pic>
        <p:nvPicPr>
          <p:cNvPr id="13" name="Content Placeholder 12" descr="dbarrett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" y="3102277"/>
            <a:ext cx="4040188" cy="2096484"/>
          </a:xfrm>
        </p:spPr>
      </p:pic>
      <p:sp>
        <p:nvSpPr>
          <p:cNvPr id="14" name="TextBox 13"/>
          <p:cNvSpPr txBox="1"/>
          <p:nvPr/>
        </p:nvSpPr>
        <p:spPr>
          <a:xfrm>
            <a:off x="457200" y="5715000"/>
            <a:ext cx="84275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Tip:</a:t>
            </a:r>
          </a:p>
          <a:p>
            <a:r>
              <a:rPr lang="en-US" dirty="0" smtClean="0"/>
              <a:t>Include keyword phrases in your title tags.  Separate by commas.  Limit to 65 characters.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 Description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“Donald C. Barrett, P.A is a Florida Keys based experienced criminal defense lawyer and attorney has more than ten years of experience in criminal law and DUI ...”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Improve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Not having one!</a:t>
            </a:r>
          </a:p>
          <a:p>
            <a:r>
              <a:rPr lang="en-US" dirty="0" smtClean="0"/>
              <a:t>Google will pull text from the page.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704367"/>
            <a:ext cx="79950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Tip:</a:t>
            </a:r>
          </a:p>
          <a:p>
            <a:r>
              <a:rPr lang="en-US" dirty="0" smtClean="0"/>
              <a:t>Include a Meta Description with calls to action, experience, and why to choose you.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10000"/>
            <a:ext cx="7543800" cy="201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Headlines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Good</a:t>
            </a:r>
          </a:p>
          <a:p>
            <a:r>
              <a:rPr lang="en-US" sz="2600" b="0" dirty="0" smtClean="0"/>
              <a:t>“New Jersey Employment and Labor Lawyers”</a:t>
            </a:r>
            <a:endParaRPr lang="en-US" sz="2600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100" dirty="0" smtClean="0"/>
              <a:t>Improve</a:t>
            </a:r>
          </a:p>
          <a:p>
            <a:r>
              <a:rPr lang="en-US" sz="2300" b="0" dirty="0" smtClean="0"/>
              <a:t>“Welcome to Granite Management”</a:t>
            </a:r>
            <a:endParaRPr lang="en-US" sz="2300" b="0" dirty="0"/>
          </a:p>
        </p:txBody>
      </p:sp>
      <p:pic>
        <p:nvPicPr>
          <p:cNvPr id="9" name="Content Placeholder 8" descr="granit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840100"/>
            <a:ext cx="4041775" cy="2620838"/>
          </a:xfrm>
        </p:spPr>
      </p:pic>
      <p:pic>
        <p:nvPicPr>
          <p:cNvPr id="11" name="Content Placeholder 10" descr="schall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" y="2992872"/>
            <a:ext cx="4040188" cy="2315294"/>
          </a:xfrm>
        </p:spPr>
      </p:pic>
      <p:sp>
        <p:nvSpPr>
          <p:cNvPr id="12" name="TextBox 11"/>
          <p:cNvSpPr txBox="1"/>
          <p:nvPr/>
        </p:nvSpPr>
        <p:spPr>
          <a:xfrm>
            <a:off x="457200" y="5715000"/>
            <a:ext cx="64122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Tip:</a:t>
            </a:r>
          </a:p>
          <a:p>
            <a:r>
              <a:rPr lang="en-US" dirty="0" smtClean="0"/>
              <a:t>Include keyword phrases in your headlines.  Don’t say Welcome…..</a:t>
            </a:r>
          </a:p>
          <a:p>
            <a:r>
              <a:rPr lang="en-US" dirty="0" smtClean="0"/>
              <a:t>Headlines should be in HTML text (not graphics).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pic>
        <p:nvPicPr>
          <p:cNvPr id="8" name="Content Placeholder 7" descr="bloo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67000"/>
            <a:ext cx="4040188" cy="2129644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</a:t>
            </a:r>
          </a:p>
        </p:txBody>
      </p:sp>
      <p:pic>
        <p:nvPicPr>
          <p:cNvPr id="9" name="Content Placeholder 8" descr="bussett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654588"/>
            <a:ext cx="4041775" cy="2991861"/>
          </a:xfrm>
        </p:spPr>
      </p:pic>
      <p:sp>
        <p:nvSpPr>
          <p:cNvPr id="10" name="TextBox 9"/>
          <p:cNvSpPr txBox="1"/>
          <p:nvPr/>
        </p:nvSpPr>
        <p:spPr>
          <a:xfrm>
            <a:off x="457200" y="5715000"/>
            <a:ext cx="69218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Tip:</a:t>
            </a:r>
          </a:p>
          <a:p>
            <a:r>
              <a:rPr lang="en-US" dirty="0" smtClean="0"/>
              <a:t>Cover all practice areas and keyword phrases.  Don’t have splash pages.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pic>
        <p:nvPicPr>
          <p:cNvPr id="8" name="Content Placeholder 7" descr="Spamm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4800600"/>
            <a:ext cx="8229600" cy="789620"/>
          </a:xfrm>
        </p:spPr>
      </p:pic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381000" y="1295400"/>
            <a:ext cx="4040188" cy="639762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Good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81000" y="4114800"/>
            <a:ext cx="7772400" cy="639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Improve </a:t>
            </a:r>
            <a:endParaRPr lang="en-US" b="1" dirty="0"/>
          </a:p>
        </p:txBody>
      </p:sp>
      <p:pic>
        <p:nvPicPr>
          <p:cNvPr id="10" name="Picture 9" descr="lakela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981200"/>
            <a:ext cx="8212348" cy="182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5867400"/>
            <a:ext cx="81303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Tip:</a:t>
            </a:r>
          </a:p>
          <a:p>
            <a:r>
              <a:rPr lang="en-US" dirty="0" smtClean="0"/>
              <a:t>Don’t Be </a:t>
            </a:r>
            <a:r>
              <a:rPr lang="en-US" dirty="0" err="1" smtClean="0"/>
              <a:t>Spammy</a:t>
            </a:r>
            <a:r>
              <a:rPr lang="en-US" dirty="0" smtClean="0"/>
              <a:t>.  There are elegant ways to get the same information on the page. </a:t>
            </a:r>
          </a:p>
          <a:p>
            <a:r>
              <a:rPr lang="en-US" dirty="0" smtClean="0"/>
              <a:t>Include </a:t>
            </a:r>
            <a:r>
              <a:rPr lang="en-US" u="sng" dirty="0" smtClean="0"/>
              <a:t>SOME</a:t>
            </a:r>
            <a:r>
              <a:rPr lang="en-US" dirty="0" smtClean="0"/>
              <a:t> practice areas and cities – but not a laundry list.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Names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382000" cy="3951288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http://www.bloomlegal.com/Personal-Injury/Car-Accident/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4"/>
              </a:rPr>
              <a:t>http://www.bloomlegal.com/Criminal-Defense/DWI-DUI/DUI-Louisiana/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200" y="3581400"/>
            <a:ext cx="4041775" cy="639762"/>
          </a:xfrm>
        </p:spPr>
        <p:txBody>
          <a:bodyPr/>
          <a:lstStyle/>
          <a:p>
            <a:r>
              <a:rPr lang="en-US" dirty="0" smtClean="0"/>
              <a:t>Improve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81000" y="4267200"/>
            <a:ext cx="8382000" cy="1905000"/>
          </a:xfrm>
        </p:spPr>
        <p:txBody>
          <a:bodyPr/>
          <a:lstStyle/>
          <a:p>
            <a:r>
              <a:rPr lang="en-US" dirty="0" smtClean="0">
                <a:hlinkClick r:id="rId5"/>
              </a:rPr>
              <a:t>http://aelex.com/practices.php?headline=Admiralty+and+Maritime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http://www.hannalawoffice.com/?page_id=7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715000"/>
            <a:ext cx="8101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Tip: </a:t>
            </a:r>
          </a:p>
          <a:p>
            <a:r>
              <a:rPr lang="en-US" dirty="0" smtClean="0"/>
              <a:t>Better to have page names that are easy to remember and contain keyword phrases.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Duplicate Content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Happen When….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Printer Friendly Pages</a:t>
            </a:r>
          </a:p>
          <a:p>
            <a:r>
              <a:rPr lang="en-US" dirty="0" smtClean="0"/>
              <a:t>Sessions</a:t>
            </a:r>
          </a:p>
          <a:p>
            <a:r>
              <a:rPr lang="en-US" dirty="0" smtClean="0"/>
              <a:t>Home Page Versions</a:t>
            </a:r>
          </a:p>
          <a:p>
            <a:r>
              <a:rPr lang="en-US" dirty="0" smtClean="0"/>
              <a:t>Blog Versions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Tip: How to Avoid…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Index Only One Version of your Website.</a:t>
            </a:r>
          </a:p>
          <a:p>
            <a:r>
              <a:rPr lang="en-US" dirty="0" smtClean="0"/>
              <a:t>Use Canonical Tags on duplicate content.</a:t>
            </a:r>
          </a:p>
          <a:p>
            <a:r>
              <a:rPr lang="en-US" dirty="0" smtClean="0"/>
              <a:t>&lt;link </a:t>
            </a:r>
            <a:r>
              <a:rPr lang="en-US" dirty="0" err="1" smtClean="0"/>
              <a:t>rel</a:t>
            </a:r>
            <a:r>
              <a:rPr lang="en-US" dirty="0" smtClean="0"/>
              <a:t>="canonical" </a:t>
            </a:r>
            <a:r>
              <a:rPr lang="en-US" dirty="0" err="1" smtClean="0"/>
              <a:t>href</a:t>
            </a:r>
            <a:r>
              <a:rPr lang="en-US" dirty="0" smtClean="0"/>
              <a:t>="http://www.paperstreet.com" /&gt; </a:t>
            </a:r>
          </a:p>
          <a:p>
            <a:r>
              <a:rPr lang="en-US" dirty="0" smtClean="0"/>
              <a:t>Don’t Copy!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Redirects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www.bloomlegal.com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www.schallandbarasch.com</a:t>
            </a:r>
            <a:endParaRPr lang="en-US" dirty="0" smtClean="0"/>
          </a:p>
          <a:p>
            <a:r>
              <a:rPr lang="en-US" dirty="0" smtClean="0"/>
              <a:t>Home page redirects to those pages and does not load index.php or some similar page.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Improve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Anytime your site will load with all the following variables:</a:t>
            </a:r>
          </a:p>
          <a:p>
            <a:r>
              <a:rPr lang="en-US" dirty="0" smtClean="0"/>
              <a:t>www.domain.com/</a:t>
            </a:r>
          </a:p>
          <a:p>
            <a:r>
              <a:rPr lang="en-US" dirty="0" smtClean="0"/>
              <a:t>Domain.com</a:t>
            </a:r>
          </a:p>
          <a:p>
            <a:r>
              <a:rPr lang="en-US" dirty="0" smtClean="0"/>
              <a:t>www.domain.com/index.php</a:t>
            </a:r>
          </a:p>
          <a:p>
            <a:r>
              <a:rPr lang="en-US" dirty="0" smtClean="0"/>
              <a:t>Domain.com/index.php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867400"/>
            <a:ext cx="830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Tip:</a:t>
            </a:r>
          </a:p>
          <a:p>
            <a:r>
              <a:rPr lang="en-US" dirty="0" smtClean="0"/>
              <a:t>Always use only www or non-www.  Easy fix in the .</a:t>
            </a:r>
            <a:r>
              <a:rPr lang="en-US" dirty="0" err="1" smtClean="0"/>
              <a:t>htaccess</a:t>
            </a:r>
            <a:r>
              <a:rPr lang="en-US" dirty="0" smtClean="0"/>
              <a:t> file.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-105" charset="0"/>
              </a:rPr>
              <a:t>What is SEO?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eorgia" pitchFamily="-105" charset="0"/>
              </a:rPr>
              <a:t>Search engine optimization (SEO) is the process of improving the visibility of a website or a web page in search engines, via search results.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Errors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Check Webmaster Tools</a:t>
            </a:r>
          </a:p>
          <a:p>
            <a:r>
              <a:rPr lang="en-US" dirty="0" smtClean="0"/>
              <a:t>Fix any errors 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Improve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Spelling</a:t>
            </a:r>
          </a:p>
          <a:p>
            <a:r>
              <a:rPr lang="en-US" dirty="0" smtClean="0"/>
              <a:t>404 Errors</a:t>
            </a:r>
          </a:p>
          <a:p>
            <a:r>
              <a:rPr lang="en-US" dirty="0" smtClean="0"/>
              <a:t>Server Speed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867400"/>
            <a:ext cx="830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Tip:</a:t>
            </a:r>
          </a:p>
          <a:p>
            <a:r>
              <a:rPr lang="en-US" dirty="0" smtClean="0"/>
              <a:t>Sign up for Google Webmaster Tools. 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Be </a:t>
            </a:r>
            <a:r>
              <a:rPr lang="en-US" dirty="0" err="1" smtClean="0"/>
              <a:t>Spammy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Clear Hierarchy and Links</a:t>
            </a:r>
          </a:p>
          <a:p>
            <a:r>
              <a:rPr lang="en-US" dirty="0" smtClean="0"/>
              <a:t>Sitemap</a:t>
            </a:r>
          </a:p>
          <a:p>
            <a:r>
              <a:rPr lang="en-US" dirty="0" smtClean="0"/>
              <a:t>Don’t repeat keyword phrases throughout copy.</a:t>
            </a:r>
          </a:p>
          <a:p>
            <a:r>
              <a:rPr lang="en-US" dirty="0" smtClean="0"/>
              <a:t>Don’t stuff keyword phrases.</a:t>
            </a:r>
          </a:p>
          <a:p>
            <a:r>
              <a:rPr lang="en-US" dirty="0" smtClean="0"/>
              <a:t>Create a useful, information-rich site, and write pages that clearly and accurately describe your content.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Improve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Make pages primarily for users, not for search engines.</a:t>
            </a:r>
          </a:p>
          <a:p>
            <a:r>
              <a:rPr lang="en-US" dirty="0" smtClean="0"/>
              <a:t>Avoid tricks intended to improve search engine rankings.</a:t>
            </a:r>
          </a:p>
          <a:p>
            <a:r>
              <a:rPr lang="en-US" dirty="0" smtClean="0"/>
              <a:t>Don't </a:t>
            </a:r>
            <a:r>
              <a:rPr lang="en-US" dirty="0" smtClean="0">
                <a:hlinkClick r:id="rId3"/>
              </a:rPr>
              <a:t>participate in link schemes</a:t>
            </a:r>
            <a:r>
              <a:rPr lang="en-US" dirty="0" smtClean="0"/>
              <a:t> designed to increase your site's ranking or </a:t>
            </a:r>
            <a:r>
              <a:rPr lang="en-US" dirty="0" err="1" smtClean="0"/>
              <a:t>PageRank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867400"/>
            <a:ext cx="830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Tip:</a:t>
            </a:r>
          </a:p>
          <a:p>
            <a:r>
              <a:rPr lang="en-US" dirty="0" smtClean="0"/>
              <a:t>When in doubt, write and develop the website for real people.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3</a:t>
            </a:r>
            <a:r>
              <a:rPr lang="en-US" sz="4000" b="1" baseline="30000" dirty="0" smtClean="0"/>
              <a:t>rd</a:t>
            </a:r>
            <a:r>
              <a:rPr lang="en-US" sz="4000" b="1" dirty="0" smtClean="0"/>
              <a:t> Step: Authority (Link Building)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800" i="1" dirty="0" smtClean="0"/>
              <a:t>Become a Resource &amp; Authority Online</a:t>
            </a:r>
            <a:endParaRPr lang="en-US" b="1" dirty="0" smtClean="0"/>
          </a:p>
        </p:txBody>
      </p:sp>
      <p:pic>
        <p:nvPicPr>
          <p:cNvPr id="5" name="Content Placeholder 4" descr="Facebook-Unattractive-Surve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553200" y="5486400"/>
            <a:ext cx="1371600" cy="968188"/>
          </a:xfrm>
        </p:spPr>
      </p:pic>
      <p:pic>
        <p:nvPicPr>
          <p:cNvPr id="6" name="Picture 5" descr="google-logo-plus-0fbe8f0119f4a902429a5991af5db56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791200"/>
            <a:ext cx="1511644" cy="470007"/>
          </a:xfrm>
          <a:prstGeom prst="rect">
            <a:avLst/>
          </a:prstGeom>
        </p:spPr>
      </p:pic>
      <p:pic>
        <p:nvPicPr>
          <p:cNvPr id="7" name="Picture 6" descr="twitter_logo_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5638800"/>
            <a:ext cx="1676400" cy="616848"/>
          </a:xfrm>
          <a:prstGeom prst="rect">
            <a:avLst/>
          </a:prstGeom>
        </p:spPr>
      </p:pic>
      <p:pic>
        <p:nvPicPr>
          <p:cNvPr id="8" name="Picture 7" descr="linkedin_logo_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1000" y="5314950"/>
            <a:ext cx="2057400" cy="1543050"/>
          </a:xfrm>
          <a:prstGeom prst="rect">
            <a:avLst/>
          </a:prstGeom>
        </p:spPr>
      </p:pic>
      <p:pic>
        <p:nvPicPr>
          <p:cNvPr id="1026" name="Picture 2" descr="C:\Users\peteboyd\Desktop\image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4495800"/>
            <a:ext cx="1563687" cy="741602"/>
          </a:xfrm>
          <a:prstGeom prst="rect">
            <a:avLst/>
          </a:prstGeom>
          <a:noFill/>
        </p:spPr>
      </p:pic>
      <p:pic>
        <p:nvPicPr>
          <p:cNvPr id="1027" name="Picture 3" descr="C:\Users\peteboyd\Desktop\ub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2209800"/>
            <a:ext cx="914400" cy="914400"/>
          </a:xfrm>
          <a:prstGeom prst="rect">
            <a:avLst/>
          </a:prstGeom>
          <a:noFill/>
        </p:spPr>
      </p:pic>
      <p:pic>
        <p:nvPicPr>
          <p:cNvPr id="1028" name="Picture 4" descr="C:\Users\peteboyd\Desktop\JoeAnt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4648200"/>
            <a:ext cx="1238250" cy="676355"/>
          </a:xfrm>
          <a:prstGeom prst="rect">
            <a:avLst/>
          </a:prstGeom>
          <a:noFill/>
        </p:spPr>
      </p:pic>
      <p:pic>
        <p:nvPicPr>
          <p:cNvPr id="1029" name="Picture 5" descr="C:\Users\peteboyd\Desktop\hglegal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6800" y="4724400"/>
            <a:ext cx="968375" cy="467719"/>
          </a:xfrm>
          <a:prstGeom prst="rect">
            <a:avLst/>
          </a:prstGeom>
          <a:noFill/>
        </p:spPr>
      </p:pic>
      <p:pic>
        <p:nvPicPr>
          <p:cNvPr id="1030" name="Picture 6" descr="C:\Users\peteboyd\Desktop\homepage_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" y="3505200"/>
            <a:ext cx="1066800" cy="412496"/>
          </a:xfrm>
          <a:prstGeom prst="rect">
            <a:avLst/>
          </a:prstGeom>
          <a:noFill/>
        </p:spPr>
      </p:pic>
      <p:pic>
        <p:nvPicPr>
          <p:cNvPr id="1031" name="Picture 7" descr="C:\Users\peteboyd\Desktop\logo-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38400" y="3581400"/>
            <a:ext cx="824631" cy="381000"/>
          </a:xfrm>
          <a:prstGeom prst="rect">
            <a:avLst/>
          </a:prstGeom>
          <a:noFill/>
        </p:spPr>
      </p:pic>
      <p:pic>
        <p:nvPicPr>
          <p:cNvPr id="1032" name="Picture 8" descr="C:\Users\peteboyd\Desktop\yelp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3429000"/>
            <a:ext cx="1295400" cy="709691"/>
          </a:xfrm>
          <a:prstGeom prst="rect">
            <a:avLst/>
          </a:prstGeom>
          <a:noFill/>
        </p:spPr>
      </p:pic>
      <p:pic>
        <p:nvPicPr>
          <p:cNvPr id="1033" name="Picture 9" descr="C:\Users\peteboyd\Desktop\yahoo_logo_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0400" y="3352800"/>
            <a:ext cx="1385887" cy="970121"/>
          </a:xfrm>
          <a:prstGeom prst="rect">
            <a:avLst/>
          </a:prstGeom>
          <a:noFill/>
        </p:spPr>
      </p:pic>
      <p:pic>
        <p:nvPicPr>
          <p:cNvPr id="1034" name="Picture 10" descr="C:\Users\peteboyd\Desktop\odphead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76600" y="1752600"/>
            <a:ext cx="2114550" cy="238125"/>
          </a:xfrm>
          <a:prstGeom prst="rect">
            <a:avLst/>
          </a:prstGeom>
          <a:noFill/>
        </p:spPr>
      </p:pic>
      <p:pic>
        <p:nvPicPr>
          <p:cNvPr id="1035" name="Picture 11" descr="C:\Users\peteboyd\Desktop\findlawlogo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19600" y="4800600"/>
            <a:ext cx="1676400" cy="541465"/>
          </a:xfrm>
          <a:prstGeom prst="rect">
            <a:avLst/>
          </a:prstGeom>
          <a:noFill/>
        </p:spPr>
      </p:pic>
      <p:pic>
        <p:nvPicPr>
          <p:cNvPr id="1036" name="Picture 12" descr="C:\Users\peteboyd\Desktop\logo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57600" y="3657600"/>
            <a:ext cx="1371600" cy="384048"/>
          </a:xfrm>
          <a:prstGeom prst="rect">
            <a:avLst/>
          </a:prstGeom>
          <a:noFill/>
        </p:spPr>
      </p:pic>
      <p:pic>
        <p:nvPicPr>
          <p:cNvPr id="1037" name="Picture 13" descr="C:\Users\peteboyd\Desktop\liilogo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67000" y="2209800"/>
            <a:ext cx="3581400" cy="369640"/>
          </a:xfrm>
          <a:prstGeom prst="rect">
            <a:avLst/>
          </a:prstGeom>
          <a:noFill/>
        </p:spPr>
      </p:pic>
      <p:pic>
        <p:nvPicPr>
          <p:cNvPr id="1038" name="Picture 14" descr="C:\Users\peteboyd\Desktop\bdc-logo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971800" y="2895600"/>
            <a:ext cx="3152775" cy="25717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7086600" y="1981200"/>
            <a:ext cx="1188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CSS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Step: Authority (Link Building)</a:t>
            </a:r>
            <a:br>
              <a:rPr lang="en-US" b="1" dirty="0" smtClean="0"/>
            </a:br>
            <a:r>
              <a:rPr lang="en-US" sz="3600" i="1" dirty="0" smtClean="0"/>
              <a:t>Become a Resource &amp; Authority Online</a:t>
            </a:r>
            <a:endParaRPr lang="en-US" i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Paid Directories &amp; Free Directories</a:t>
            </a:r>
          </a:p>
          <a:p>
            <a:r>
              <a:rPr lang="en-US" dirty="0" smtClean="0"/>
              <a:t>Local Submission</a:t>
            </a:r>
          </a:p>
          <a:p>
            <a:r>
              <a:rPr lang="en-US" dirty="0" smtClean="0"/>
              <a:t>Social media integration and submission</a:t>
            </a:r>
          </a:p>
          <a:p>
            <a:r>
              <a:rPr lang="en-US" dirty="0" smtClean="0"/>
              <a:t>Vendors, Clients, &amp; Research</a:t>
            </a:r>
          </a:p>
          <a:p>
            <a:r>
              <a:rPr lang="en-US" u="sng" dirty="0" smtClean="0"/>
              <a:t>Valid</a:t>
            </a:r>
            <a:r>
              <a:rPr lang="en-US" dirty="0" smtClean="0"/>
              <a:t> Article &amp; Press release submission</a:t>
            </a:r>
          </a:p>
          <a:p>
            <a:r>
              <a:rPr lang="en-US" dirty="0" smtClean="0"/>
              <a:t>Blog: Write about Interesting Ideas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Paid Directories &amp; Free Directories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Free – Sign Up!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Avvo.com</a:t>
            </a:r>
          </a:p>
          <a:p>
            <a:r>
              <a:rPr lang="en-US" dirty="0" smtClean="0"/>
              <a:t>lawyers.justia.com</a:t>
            </a:r>
          </a:p>
          <a:p>
            <a:r>
              <a:rPr lang="en-US" dirty="0" smtClean="0"/>
              <a:t>Yelp.com</a:t>
            </a:r>
          </a:p>
          <a:p>
            <a:r>
              <a:rPr lang="en-US" dirty="0" smtClean="0"/>
              <a:t>Design Galleries (if your website is good)</a:t>
            </a:r>
          </a:p>
          <a:p>
            <a:r>
              <a:rPr lang="en-US" dirty="0" smtClean="0"/>
              <a:t>Social Sites:  Google+, LinkedIn, </a:t>
            </a:r>
            <a:r>
              <a:rPr lang="en-US" dirty="0" err="1" smtClean="0"/>
              <a:t>Facebook</a:t>
            </a:r>
            <a:r>
              <a:rPr lang="en-US" dirty="0" smtClean="0"/>
              <a:t>, and Twitter.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Paid – Consider Purchasing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dir.yahoo.com</a:t>
            </a:r>
          </a:p>
          <a:p>
            <a:r>
              <a:rPr lang="en-US" dirty="0" smtClean="0"/>
              <a:t>Business.com</a:t>
            </a:r>
          </a:p>
          <a:p>
            <a:r>
              <a:rPr lang="en-US" dirty="0" smtClean="0"/>
              <a:t>BOTW.org</a:t>
            </a:r>
          </a:p>
          <a:p>
            <a:r>
              <a:rPr lang="en-US" dirty="0" smtClean="0"/>
              <a:t>UBL.org</a:t>
            </a:r>
          </a:p>
          <a:p>
            <a:r>
              <a:rPr lang="en-US" dirty="0" smtClean="0"/>
              <a:t>HG.org</a:t>
            </a:r>
          </a:p>
          <a:p>
            <a:r>
              <a:rPr lang="en-US" dirty="0" smtClean="0"/>
              <a:t>PRWeb.com</a:t>
            </a:r>
          </a:p>
          <a:p>
            <a:r>
              <a:rPr lang="en-US" dirty="0" smtClean="0"/>
              <a:t>JoeAnt.com</a:t>
            </a:r>
          </a:p>
          <a:p>
            <a:r>
              <a:rPr lang="en-US" dirty="0" smtClean="0"/>
              <a:t>Martindale.com</a:t>
            </a:r>
          </a:p>
          <a:p>
            <a:r>
              <a:rPr lang="en-US" dirty="0" smtClean="0"/>
              <a:t>Findlaw.com</a:t>
            </a:r>
          </a:p>
          <a:p>
            <a:r>
              <a:rPr lang="en-US" dirty="0" smtClean="0"/>
              <a:t>lawyers.law.cornell.edu/ (Donate)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Google.com/places/</a:t>
            </a:r>
          </a:p>
          <a:p>
            <a:r>
              <a:rPr lang="en-US" dirty="0" smtClean="0"/>
              <a:t>local.yahoo.com</a:t>
            </a:r>
          </a:p>
          <a:p>
            <a:r>
              <a:rPr lang="en-US" dirty="0" smtClean="0"/>
              <a:t>bing.com/local/</a:t>
            </a:r>
          </a:p>
          <a:p>
            <a:r>
              <a:rPr lang="en-US" dirty="0" smtClean="0"/>
              <a:t>UBL.org</a:t>
            </a:r>
          </a:p>
          <a:p>
            <a:r>
              <a:rPr lang="en-US" dirty="0" smtClean="0"/>
              <a:t>HotFrog.com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pic>
        <p:nvPicPr>
          <p:cNvPr id="5" name="Content Placeholder 4" descr="Facebook-Unattractive-Surve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295400"/>
            <a:ext cx="2286000" cy="1613647"/>
          </a:xfrm>
        </p:spPr>
      </p:pic>
      <p:pic>
        <p:nvPicPr>
          <p:cNvPr id="6" name="Picture 5" descr="google-logo-plus-0fbe8f0119f4a902429a5991af5db56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200400"/>
            <a:ext cx="1511644" cy="470007"/>
          </a:xfrm>
          <a:prstGeom prst="rect">
            <a:avLst/>
          </a:prstGeom>
        </p:spPr>
      </p:pic>
      <p:pic>
        <p:nvPicPr>
          <p:cNvPr id="7" name="Picture 6" descr="twitter_logo_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4191000"/>
            <a:ext cx="2438400" cy="8972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1981200"/>
            <a:ext cx="3505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Tip:</a:t>
            </a:r>
          </a:p>
          <a:p>
            <a:r>
              <a:rPr lang="en-US" sz="3600" dirty="0" smtClean="0"/>
              <a:t>Get signed up with the Big Four.</a:t>
            </a:r>
            <a:endParaRPr lang="en-US" sz="3600" dirty="0"/>
          </a:p>
        </p:txBody>
      </p:sp>
      <p:pic>
        <p:nvPicPr>
          <p:cNvPr id="10" name="Picture 9" descr="linkedin_logo_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510540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Vendors, Clients, &amp;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OpenSiteExplorer.org to Find Competitive Links!</a:t>
            </a:r>
          </a:p>
          <a:p>
            <a:r>
              <a:rPr lang="en-US" dirty="0" smtClean="0"/>
              <a:t>Ask Current Clients for Links </a:t>
            </a:r>
          </a:p>
          <a:p>
            <a:r>
              <a:rPr lang="en-US" dirty="0" smtClean="0"/>
              <a:t>Ask Vendors for Links</a:t>
            </a:r>
          </a:p>
          <a:p>
            <a:r>
              <a:rPr lang="en-US" dirty="0" smtClean="0"/>
              <a:t>If you speak at a conference, get links to your bios.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Valid</a:t>
            </a:r>
            <a:r>
              <a:rPr lang="en-US" dirty="0" smtClean="0"/>
              <a:t> Article &amp; Press Releases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1219200"/>
          </a:xfrm>
        </p:spPr>
        <p:txBody>
          <a:bodyPr/>
          <a:lstStyle/>
          <a:p>
            <a:r>
              <a:rPr lang="en-US" dirty="0" smtClean="0"/>
              <a:t>Don’t Spam.</a:t>
            </a:r>
          </a:p>
          <a:p>
            <a:r>
              <a:rPr lang="en-US" dirty="0" smtClean="0"/>
              <a:t>Don’t write poor content just for SEO.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1910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you have something new, write a press release.  PRWeb.com is great.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If you write a good post, syndicate to other blogs, JDSupra.com, HG.org, and other legal portals.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524000"/>
            <a:ext cx="1045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Bad: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429000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Good:</a:t>
            </a:r>
            <a:endParaRPr lang="en-US" sz="36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Blog: Write about Interesting Ideas.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 a monthly publication meeting with your team (associates, writers, designers).</a:t>
            </a:r>
          </a:p>
          <a:p>
            <a:r>
              <a:rPr lang="en-US" dirty="0" smtClean="0"/>
              <a:t>Brainstorm Ideas.</a:t>
            </a:r>
          </a:p>
          <a:p>
            <a:r>
              <a:rPr lang="en-US" dirty="0" smtClean="0"/>
              <a:t>Assign posts and due dates.</a:t>
            </a:r>
          </a:p>
          <a:p>
            <a:r>
              <a:rPr lang="en-US" dirty="0" smtClean="0"/>
              <a:t>Have an editor in charge.</a:t>
            </a:r>
          </a:p>
          <a:p>
            <a:r>
              <a:rPr lang="en-US" dirty="0" smtClean="0"/>
              <a:t>PUBLISH!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Google?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81200" y="6324600"/>
          <a:ext cx="5791200" cy="190500"/>
        </p:xfrm>
        <a:graphic>
          <a:graphicData uri="http://schemas.openxmlformats.org/drawingml/2006/table">
            <a:tbl>
              <a:tblPr/>
              <a:tblGrid>
                <a:gridCol w="57912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 </a:t>
                      </a:r>
                      <a:r>
                        <a:rPr lang="en-US" sz="11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Comscore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November </a:t>
                      </a:r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2011  (Google 65.4%, Yahoo 15.1%,</a:t>
                      </a:r>
                      <a:r>
                        <a:rPr lang="en-US" sz="1100" b="0" i="1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Bing 15%, and Other 4.5%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4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Step: Content Plan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400" i="1" dirty="0" smtClean="0"/>
              <a:t>Write. Write. Write.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Correlation between posting often and ranking high. </a:t>
            </a:r>
          </a:p>
          <a:p>
            <a:r>
              <a:rPr lang="en-US" dirty="0" smtClean="0"/>
              <a:t>Ideas:  Practice Areas, Keyword Research &amp; Client Questions</a:t>
            </a:r>
          </a:p>
          <a:p>
            <a:r>
              <a:rPr lang="en-US" dirty="0" smtClean="0"/>
              <a:t>Structure of Content: </a:t>
            </a:r>
          </a:p>
          <a:p>
            <a:pPr lvl="1"/>
            <a:r>
              <a:rPr lang="en-US" dirty="0" smtClean="0"/>
              <a:t>Place your best content higher on the page</a:t>
            </a:r>
          </a:p>
          <a:p>
            <a:pPr lvl="1"/>
            <a:r>
              <a:rPr lang="en-US" dirty="0" smtClean="0"/>
              <a:t>No keyword stuffing</a:t>
            </a:r>
          </a:p>
          <a:p>
            <a:pPr lvl="1"/>
            <a:r>
              <a:rPr lang="en-US" dirty="0" smtClean="0"/>
              <a:t>Internal links with keywords</a:t>
            </a:r>
          </a:p>
          <a:p>
            <a:pPr lvl="1"/>
            <a:r>
              <a:rPr lang="en-US" dirty="0" smtClean="0"/>
              <a:t>Contact info on each page</a:t>
            </a:r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5</a:t>
            </a:r>
            <a:r>
              <a:rPr lang="en-US" b="1" baseline="30000" dirty="0" smtClean="0"/>
              <a:t>th</a:t>
            </a:r>
            <a:r>
              <a:rPr lang="en-US" b="1" dirty="0" smtClean="0"/>
              <a:t> Step: Analytics</a:t>
            </a:r>
            <a:br>
              <a:rPr lang="en-US" b="1" dirty="0" smtClean="0"/>
            </a:br>
            <a:r>
              <a:rPr lang="en-US" sz="3600" i="1" dirty="0" smtClean="0"/>
              <a:t>Check your Progress.</a:t>
            </a:r>
            <a:endParaRPr lang="en-US" i="1" dirty="0" smtClean="0"/>
          </a:p>
        </p:txBody>
      </p:sp>
      <p:pic>
        <p:nvPicPr>
          <p:cNvPr id="5" name="Content Placeholder 4" descr="se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17261"/>
            <a:ext cx="8229600" cy="3291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Up:  What is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Keyword Research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On-Page Optimization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your Authority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Setup a Content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Analytics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b="1" dirty="0" smtClean="0"/>
              <a:t>SEO </a:t>
            </a:r>
            <a:r>
              <a:rPr lang="en-US" b="1" u="sng" dirty="0" smtClean="0"/>
              <a:t>REALLY</a:t>
            </a:r>
            <a:r>
              <a:rPr lang="en-US" b="1" dirty="0" smtClean="0"/>
              <a:t> works.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None/>
            </a:pPr>
            <a:endParaRPr lang="en-US" sz="4400" b="1" i="1" dirty="0" smtClean="0"/>
          </a:p>
          <a:p>
            <a:pPr marL="514350" indent="-514350" algn="ctr">
              <a:buNone/>
            </a:pPr>
            <a:r>
              <a:rPr lang="en-US" i="1" dirty="0" smtClean="0"/>
              <a:t>"We are getting 3 to 6 new web inquiries </a:t>
            </a:r>
            <a:r>
              <a:rPr lang="en-US" i="1" u="sng" dirty="0" smtClean="0"/>
              <a:t>per day </a:t>
            </a:r>
            <a:r>
              <a:rPr lang="en-US" i="1" dirty="0" smtClean="0"/>
              <a:t>We are signing about one new client </a:t>
            </a:r>
            <a:r>
              <a:rPr lang="en-US" i="1" u="sng" dirty="0" smtClean="0"/>
              <a:t>per day</a:t>
            </a:r>
            <a:r>
              <a:rPr lang="en-US" i="1" dirty="0" smtClean="0"/>
              <a:t>. We have to turn away business because we are so busy.”</a:t>
            </a:r>
          </a:p>
          <a:p>
            <a:pPr marL="514350" indent="-514350" algn="ctr">
              <a:buNone/>
            </a:pPr>
            <a:endParaRPr lang="en-US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953000"/>
            <a:ext cx="44672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en-US" b="1" dirty="0" smtClean="0"/>
              <a:t>SEO is Easy.  </a:t>
            </a:r>
            <a:br>
              <a:rPr lang="en-US" b="1" dirty="0" smtClean="0"/>
            </a:br>
            <a:r>
              <a:rPr lang="en-US" sz="3600" i="1" dirty="0" smtClean="0"/>
              <a:t>Simple changes to your site.</a:t>
            </a:r>
            <a:endParaRPr lang="en-US" i="1" dirty="0" smtClean="0"/>
          </a:p>
        </p:txBody>
      </p:sp>
      <p:pic>
        <p:nvPicPr>
          <p:cNvPr id="5" name="Content Placeholder 4" descr="donal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7902" y="1600200"/>
            <a:ext cx="802819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eteboyd\Desktop\st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09600"/>
            <a:ext cx="5715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Key Areas to Review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Step : RESEARCH</a:t>
            </a:r>
            <a:br>
              <a:rPr lang="en-US" b="1" dirty="0" smtClean="0"/>
            </a:br>
            <a:r>
              <a:rPr lang="en-US" sz="3600" i="1" dirty="0" smtClean="0"/>
              <a:t>This can be done in 3 minutes.  So no excuses.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0"/>
            <a:ext cx="2286000" cy="1219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b="1" dirty="0" smtClean="0"/>
              <a:t>Keyword </a:t>
            </a:r>
          </a:p>
          <a:p>
            <a:pPr algn="ctr">
              <a:buNone/>
            </a:pPr>
            <a:r>
              <a:rPr lang="en-US" sz="2400" b="1" dirty="0" smtClean="0"/>
              <a:t>Brainstorm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52800" y="4572000"/>
            <a:ext cx="25146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Compile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Keyword Phrases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9400" y="45720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 in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Google</a:t>
            </a:r>
          </a:p>
        </p:txBody>
      </p:sp>
      <p:pic>
        <p:nvPicPr>
          <p:cNvPr id="1026" name="Picture 2" descr="C:\Users\peteboyd\Desktop\logo3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505200"/>
            <a:ext cx="2057400" cy="710738"/>
          </a:xfrm>
          <a:prstGeom prst="rect">
            <a:avLst/>
          </a:prstGeom>
          <a:noFill/>
        </p:spPr>
      </p:pic>
      <p:pic>
        <p:nvPicPr>
          <p:cNvPr id="1027" name="Picture 3" descr="C:\Users\peteboyd\Desktop\keyword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286000"/>
            <a:ext cx="2362200" cy="2200275"/>
          </a:xfrm>
          <a:prstGeom prst="rect">
            <a:avLst/>
          </a:prstGeom>
          <a:noFill/>
        </p:spPr>
      </p:pic>
      <p:pic>
        <p:nvPicPr>
          <p:cNvPr id="1028" name="Picture 4" descr="C:\Users\peteboyd\Desktop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276600"/>
            <a:ext cx="197167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Keyword Brainstorm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i="1" dirty="0" smtClean="0"/>
              <a:t>Example:  </a:t>
            </a:r>
            <a:r>
              <a:rPr lang="en-US" sz="3600" i="1" dirty="0" smtClean="0">
                <a:hlinkClick r:id="rId3"/>
              </a:rPr>
              <a:t>http://grafstiebel.com</a:t>
            </a:r>
            <a:r>
              <a:rPr lang="en-US" sz="3600" i="1" dirty="0" smtClean="0"/>
              <a:t> </a:t>
            </a:r>
            <a:endParaRPr lang="en-US" i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your geographic locations: </a:t>
            </a:r>
          </a:p>
          <a:p>
            <a:pPr lvl="1"/>
            <a:r>
              <a:rPr lang="en-US" dirty="0" smtClean="0"/>
              <a:t>Cincinnati</a:t>
            </a:r>
          </a:p>
          <a:p>
            <a:pPr lvl="1"/>
            <a:r>
              <a:rPr lang="en-US" sz="2000" dirty="0" smtClean="0">
                <a:hlinkClick r:id="rId4"/>
              </a:rPr>
              <a:t>http://grafstiebel.com/contact.php</a:t>
            </a:r>
            <a:r>
              <a:rPr lang="en-US" sz="20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your practice areas: </a:t>
            </a:r>
          </a:p>
          <a:p>
            <a:pPr lvl="1"/>
            <a:r>
              <a:rPr lang="en-US" dirty="0" smtClean="0"/>
              <a:t>Tax, Estate Planning, Probate, Trusts, Business</a:t>
            </a:r>
          </a:p>
          <a:p>
            <a:pPr lvl="1"/>
            <a:r>
              <a:rPr lang="en-US" sz="2000" dirty="0" smtClean="0">
                <a:hlinkClick r:id="rId5"/>
              </a:rPr>
              <a:t>http://grafstiebel.com/practice-areas.php</a:t>
            </a:r>
            <a:r>
              <a:rPr lang="en-US" sz="20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in the terms:</a:t>
            </a:r>
          </a:p>
          <a:p>
            <a:pPr lvl="1"/>
            <a:r>
              <a:rPr lang="en-US" dirty="0" smtClean="0"/>
              <a:t>Lawyer, Attorney and Law firm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are Done Brainstorming.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Compile Keyword Phrases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hlinkClick r:id="rId3"/>
              </a:rPr>
              <a:t>http://www.paperstreet.com/generator/</a:t>
            </a:r>
            <a:endParaRPr lang="en-US" i="1" dirty="0"/>
          </a:p>
        </p:txBody>
      </p:sp>
      <p:pic>
        <p:nvPicPr>
          <p:cNvPr id="5" name="Picture 4" descr="keywor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600200"/>
            <a:ext cx="7086600" cy="442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989</Words>
  <Application>Microsoft Office PowerPoint</Application>
  <PresentationFormat>On-screen Show (4:3)</PresentationFormat>
  <Paragraphs>205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SEO 101:   Improve your Site  with Simple Steps</vt:lpstr>
      <vt:lpstr>What is SEO?</vt:lpstr>
      <vt:lpstr>Why Google?</vt:lpstr>
      <vt:lpstr>SEO REALLY works. </vt:lpstr>
      <vt:lpstr>SEO is Easy.   Simple changes to your site.</vt:lpstr>
      <vt:lpstr> Key Areas to Review</vt:lpstr>
      <vt:lpstr>1st Step : RESEARCH This can be done in 3 minutes.  So no excuses.</vt:lpstr>
      <vt:lpstr>Keyword Brainstorm Example:  http://grafstiebel.com </vt:lpstr>
      <vt:lpstr>Compile Keyword Phrases http://www.paperstreet.com/generator/</vt:lpstr>
      <vt:lpstr>Research at Google What are people searching?</vt:lpstr>
      <vt:lpstr>2nd Step: On-Page Optimization  Easy Stuff to Fix.</vt:lpstr>
      <vt:lpstr>Title Tags</vt:lpstr>
      <vt:lpstr>Meta Description</vt:lpstr>
      <vt:lpstr>Headlines</vt:lpstr>
      <vt:lpstr>Content</vt:lpstr>
      <vt:lpstr>Footer Text</vt:lpstr>
      <vt:lpstr>Page Names</vt:lpstr>
      <vt:lpstr>Duplicate Content </vt:lpstr>
      <vt:lpstr>Proper Redirects</vt:lpstr>
      <vt:lpstr>No Errors</vt:lpstr>
      <vt:lpstr>Don’t Be Spammy</vt:lpstr>
      <vt:lpstr>3rd Step: Authority (Link Building) Become a Resource &amp; Authority Online</vt:lpstr>
      <vt:lpstr>3rd Step: Authority (Link Building) Become a Resource &amp; Authority Online</vt:lpstr>
      <vt:lpstr>Paid Directories &amp; Free Directories</vt:lpstr>
      <vt:lpstr>Local Submission</vt:lpstr>
      <vt:lpstr>Social Media</vt:lpstr>
      <vt:lpstr>Vendors, Clients, &amp; Research</vt:lpstr>
      <vt:lpstr>Valid Article &amp; Press Releases</vt:lpstr>
      <vt:lpstr>Blog: Write about Interesting Ideas.</vt:lpstr>
      <vt:lpstr>4th Step: Content Plan Write. Write. Write.</vt:lpstr>
      <vt:lpstr>5th Step: Analytics Check your Progress.</vt:lpstr>
      <vt:lpstr>Wrap Up:  What is Next?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Analytics to Improve Your Website</dc:title>
  <dc:creator>peteboyd</dc:creator>
  <cp:lastModifiedBy>peteboyd</cp:lastModifiedBy>
  <cp:revision>101</cp:revision>
  <dcterms:created xsi:type="dcterms:W3CDTF">2011-10-10T17:15:24Z</dcterms:created>
  <dcterms:modified xsi:type="dcterms:W3CDTF">2011-12-21T16:21:46Z</dcterms:modified>
</cp:coreProperties>
</file>