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9" r:id="rId4"/>
    <p:sldId id="280" r:id="rId5"/>
    <p:sldId id="281" r:id="rId6"/>
    <p:sldId id="278" r:id="rId7"/>
    <p:sldId id="282" r:id="rId8"/>
    <p:sldId id="271" r:id="rId9"/>
    <p:sldId id="272" r:id="rId10"/>
    <p:sldId id="273" r:id="rId11"/>
    <p:sldId id="274" r:id="rId12"/>
    <p:sldId id="275" r:id="rId13"/>
    <p:sldId id="276" r:id="rId14"/>
    <p:sldId id="269" r:id="rId15"/>
    <p:sldId id="259" r:id="rId16"/>
    <p:sldId id="262" r:id="rId17"/>
    <p:sldId id="265" r:id="rId18"/>
    <p:sldId id="28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0" d="100"/>
          <a:sy n="160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7818-752E-4119-81A7-32939B4E1D4C}" type="datetimeFigureOut">
              <a:rPr lang="en-US" smtClean="0"/>
              <a:pPr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783C-E46D-498C-8AFF-168AF6F04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7818-752E-4119-81A7-32939B4E1D4C}" type="datetimeFigureOut">
              <a:rPr lang="en-US" smtClean="0"/>
              <a:pPr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783C-E46D-498C-8AFF-168AF6F04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7818-752E-4119-81A7-32939B4E1D4C}" type="datetimeFigureOut">
              <a:rPr lang="en-US" smtClean="0"/>
              <a:pPr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783C-E46D-498C-8AFF-168AF6F04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7818-752E-4119-81A7-32939B4E1D4C}" type="datetimeFigureOut">
              <a:rPr lang="en-US" smtClean="0"/>
              <a:pPr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783C-E46D-498C-8AFF-168AF6F04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7818-752E-4119-81A7-32939B4E1D4C}" type="datetimeFigureOut">
              <a:rPr lang="en-US" smtClean="0"/>
              <a:pPr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783C-E46D-498C-8AFF-168AF6F04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7818-752E-4119-81A7-32939B4E1D4C}" type="datetimeFigureOut">
              <a:rPr lang="en-US" smtClean="0"/>
              <a:pPr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783C-E46D-498C-8AFF-168AF6F04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7818-752E-4119-81A7-32939B4E1D4C}" type="datetimeFigureOut">
              <a:rPr lang="en-US" smtClean="0"/>
              <a:pPr/>
              <a:t>12/16/13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783C-E46D-498C-8AFF-168AF6F04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7818-752E-4119-81A7-32939B4E1D4C}" type="datetimeFigureOut">
              <a:rPr lang="en-US" smtClean="0"/>
              <a:pPr/>
              <a:t>12/16/13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783C-E46D-498C-8AFF-168AF6F04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7818-752E-4119-81A7-32939B4E1D4C}" type="datetimeFigureOut">
              <a:rPr lang="en-US" smtClean="0"/>
              <a:pPr/>
              <a:t>12/16/13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783C-E46D-498C-8AFF-168AF6F04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7818-752E-4119-81A7-32939B4E1D4C}" type="datetimeFigureOut">
              <a:rPr lang="en-US" smtClean="0"/>
              <a:pPr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783C-E46D-498C-8AFF-168AF6F04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7818-752E-4119-81A7-32939B4E1D4C}" type="datetimeFigureOut">
              <a:rPr lang="en-US" smtClean="0"/>
              <a:pPr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783C-E46D-498C-8AFF-168AF6F04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D7818-752E-4119-81A7-32939B4E1D4C}" type="datetimeFigureOut">
              <a:rPr lang="en-US" smtClean="0"/>
              <a:pPr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4783C-E46D-498C-8AFF-168AF6F04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oz.com/learn/seo/on-page-factors" TargetMode="Externa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SEO Content Guidelines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PaperStreet Web Design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“Perfect”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http://moz.com/learn/seo/on-page-</a:t>
            </a:r>
            <a:r>
              <a:rPr lang="en-US" dirty="0" smtClean="0">
                <a:hlinkClick r:id="rId2"/>
              </a:rPr>
              <a:t>factors</a:t>
            </a:r>
            <a:endParaRPr lang="en-US" dirty="0" smtClean="0"/>
          </a:p>
          <a:p>
            <a:pPr lvl="1"/>
            <a:r>
              <a:rPr lang="en-US" dirty="0" smtClean="0"/>
              <a:t>Read and learn this page</a:t>
            </a:r>
          </a:p>
          <a:p>
            <a:pPr lvl="1"/>
            <a:r>
              <a:rPr lang="en-US" dirty="0" smtClean="0"/>
              <a:t>The main keyword must be used at least 4 times within the page</a:t>
            </a:r>
          </a:p>
          <a:p>
            <a:pPr lvl="2"/>
            <a:r>
              <a:rPr lang="en-US" dirty="0" smtClean="0"/>
              <a:t>Page Title (title tag)</a:t>
            </a:r>
          </a:p>
          <a:p>
            <a:pPr lvl="2"/>
            <a:r>
              <a:rPr lang="en-US" dirty="0" smtClean="0"/>
              <a:t>The meta description</a:t>
            </a:r>
          </a:p>
          <a:p>
            <a:pPr lvl="2"/>
            <a:r>
              <a:rPr lang="en-US" dirty="0" smtClean="0"/>
              <a:t>Main headline</a:t>
            </a:r>
          </a:p>
          <a:p>
            <a:pPr lvl="2"/>
            <a:r>
              <a:rPr lang="en-US" dirty="0" smtClean="0"/>
              <a:t>Within the content</a:t>
            </a:r>
          </a:p>
          <a:p>
            <a:pPr lvl="1"/>
            <a:endParaRPr lang="en-US" dirty="0"/>
          </a:p>
        </p:txBody>
      </p:sp>
      <p:pic>
        <p:nvPicPr>
          <p:cNvPr id="4" name="Picture 3" descr="Screen Shot 2013-12-16 at 11.34.2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447800"/>
            <a:ext cx="2745504" cy="48768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146215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an </a:t>
            </a:r>
            <a:r>
              <a:rPr lang="en-US" dirty="0" err="1" smtClean="0"/>
              <a:t>SEO’ed</a:t>
            </a:r>
            <a:r>
              <a:rPr lang="en-US" dirty="0" smtClean="0"/>
              <a:t>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750 words for the homepage</a:t>
            </a:r>
          </a:p>
          <a:p>
            <a:r>
              <a:rPr lang="en-US" dirty="0" smtClean="0"/>
              <a:t>500 words for internal pages (including blogs)</a:t>
            </a:r>
          </a:p>
          <a:p>
            <a:r>
              <a:rPr lang="en-US" dirty="0" smtClean="0"/>
              <a:t>Content Audit of the website</a:t>
            </a:r>
          </a:p>
          <a:p>
            <a:pPr lvl="1"/>
            <a:r>
              <a:rPr lang="en-US" dirty="0" smtClean="0"/>
              <a:t>Are there pages of content that match the keywords?</a:t>
            </a:r>
          </a:p>
          <a:p>
            <a:pPr lvl="1"/>
            <a:r>
              <a:rPr lang="en-US" dirty="0" smtClean="0"/>
              <a:t>Are there city pages?</a:t>
            </a:r>
          </a:p>
          <a:p>
            <a:pPr lvl="1"/>
            <a:r>
              <a:rPr lang="en-US" dirty="0" smtClean="0"/>
              <a:t>Is the geographic of the firm or business easily found within the content/website/footer?</a:t>
            </a:r>
          </a:p>
        </p:txBody>
      </p:sp>
    </p:spTree>
    <p:extLst>
      <p:ext uri="{BB962C8B-B14F-4D97-AF65-F5344CB8AC3E}">
        <p14:creationId xmlns:p14="http://schemas.microsoft.com/office/powerpoint/2010/main" val="3708005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Grammatical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If </a:t>
            </a:r>
            <a:r>
              <a:rPr lang="en-US" dirty="0"/>
              <a:t>the keyword is “Washington dc tax attorney,” can you add the periods in between D.C.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Yes</a:t>
            </a:r>
            <a:r>
              <a:rPr lang="en-US" dirty="0"/>
              <a:t>; Google usually ignores punctuation and mathematical symbols from a query because it doesn't index them. They rarely change the meaning of a </a:t>
            </a:r>
            <a:r>
              <a:rPr lang="en-US" dirty="0" smtClean="0"/>
              <a:t>query.</a:t>
            </a:r>
            <a:endParaRPr lang="en-US" dirty="0"/>
          </a:p>
          <a:p>
            <a:r>
              <a:rPr lang="en-US" dirty="0" smtClean="0"/>
              <a:t>It </a:t>
            </a:r>
            <a:r>
              <a:rPr lang="en-US" dirty="0"/>
              <a:t>is important to the client that their content emphasized all three </a:t>
            </a:r>
            <a:r>
              <a:rPr lang="en-US" dirty="0" smtClean="0"/>
              <a:t>locations that their firm is in. </a:t>
            </a:r>
            <a:r>
              <a:rPr lang="en-US" dirty="0"/>
              <a:t>Are the examples below considered keyword stuffing?</a:t>
            </a:r>
          </a:p>
          <a:p>
            <a:pPr lvl="1"/>
            <a:r>
              <a:rPr lang="en-US" dirty="0" smtClean="0"/>
              <a:t>“Our </a:t>
            </a:r>
            <a:r>
              <a:rPr lang="en-US" dirty="0"/>
              <a:t>Nashville, Plano and Austin personal injury attorneys are </a:t>
            </a:r>
            <a:r>
              <a:rPr lang="en-US" dirty="0" smtClean="0"/>
              <a:t>…” </a:t>
            </a:r>
            <a:r>
              <a:rPr lang="en-US" dirty="0"/>
              <a:t>(keyword is only appearing once, but this sentence makes it obvious that the law firm has three locations)</a:t>
            </a:r>
          </a:p>
          <a:p>
            <a:pPr lvl="1"/>
            <a:r>
              <a:rPr lang="en-US" dirty="0" smtClean="0"/>
              <a:t>“That </a:t>
            </a:r>
            <a:r>
              <a:rPr lang="en-US" dirty="0"/>
              <a:t>is what you can expect from the Dallas family law lawyers, Austin family attorneys and Plano divorce lawyers at </a:t>
            </a:r>
            <a:r>
              <a:rPr lang="en-US" dirty="0" smtClean="0"/>
              <a:t>…”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317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Grammatical Concerns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keyword phrase is “tax attorney </a:t>
            </a:r>
            <a:r>
              <a:rPr lang="en-US" dirty="0" err="1" smtClean="0"/>
              <a:t>washington</a:t>
            </a:r>
            <a:r>
              <a:rPr lang="en-US" dirty="0" smtClean="0"/>
              <a:t> dc.” Are these sentences accurate for SEO?</a:t>
            </a:r>
          </a:p>
          <a:p>
            <a:pPr lvl="1"/>
            <a:r>
              <a:rPr lang="en-US" dirty="0" smtClean="0"/>
              <a:t>Our tax attorneys are located in Washington DC.</a:t>
            </a:r>
          </a:p>
          <a:p>
            <a:pPr lvl="1"/>
            <a:r>
              <a:rPr lang="en-US" dirty="0" smtClean="0"/>
              <a:t>A tax attorney in Washington DC ….</a:t>
            </a:r>
          </a:p>
          <a:p>
            <a:r>
              <a:rPr lang="en-US" dirty="0" smtClean="0"/>
              <a:t>Attorneys vs. attorney and lawyers vs. lawyers. Is the “S” necessary? Is there a difference?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870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Headlines for SEO &amp; Eyeballs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SEO your Headlines: </a:t>
            </a:r>
            <a:r>
              <a:rPr lang="en-US" dirty="0" smtClean="0"/>
              <a:t>Keywords should be in the headlines.</a:t>
            </a:r>
          </a:p>
          <a:p>
            <a:r>
              <a:rPr lang="en-US" b="1" dirty="0" smtClean="0"/>
              <a:t>Make Headlines Easy to Understand</a:t>
            </a:r>
            <a:r>
              <a:rPr lang="en-US" dirty="0" smtClean="0"/>
              <a:t>: Short headlines are better than long headlines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Subheads: </a:t>
            </a:r>
            <a:r>
              <a:rPr lang="en-US" dirty="0" smtClean="0"/>
              <a:t>If you don’t want your headlines to be </a:t>
            </a:r>
            <a:r>
              <a:rPr lang="en-US" dirty="0" err="1" smtClean="0"/>
              <a:t>SEO’ed</a:t>
            </a:r>
            <a:r>
              <a:rPr lang="en-US" dirty="0" smtClean="0"/>
              <a:t>, use subheads instead.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/>
            <a:r>
              <a:rPr lang="en-US" dirty="0" smtClean="0"/>
              <a:t>Are you an </a:t>
            </a:r>
            <a:r>
              <a:rPr lang="en-US" dirty="0" smtClean="0"/>
              <a:t>Authority for your</a:t>
            </a:r>
            <a:br>
              <a:rPr lang="en-US" dirty="0" smtClean="0"/>
            </a:br>
            <a:r>
              <a:rPr lang="en-US" i="1" u="sng" dirty="0" smtClean="0"/>
              <a:t>Online Content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/>
            <a:r>
              <a:rPr lang="en-US" dirty="0" smtClean="0"/>
              <a:t>Write often</a:t>
            </a:r>
            <a:endParaRPr lang="en-US" dirty="0" smtClean="0"/>
          </a:p>
          <a:p>
            <a:pPr marL="0"/>
            <a:r>
              <a:rPr lang="en-US" dirty="0" smtClean="0"/>
              <a:t>Create </a:t>
            </a:r>
            <a:r>
              <a:rPr lang="en-US" dirty="0" smtClean="0"/>
              <a:t>in-depth articles that </a:t>
            </a:r>
            <a:r>
              <a:rPr lang="en-US" dirty="0" smtClean="0"/>
              <a:t>help</a:t>
            </a:r>
            <a:endParaRPr lang="en-US" dirty="0" smtClean="0"/>
          </a:p>
          <a:p>
            <a:pPr marL="0"/>
            <a:r>
              <a:rPr lang="en-US" dirty="0" smtClean="0"/>
              <a:t>Have the most exhaustive resource on your practice area </a:t>
            </a:r>
            <a:r>
              <a:rPr lang="en-US" dirty="0" smtClean="0"/>
              <a:t>online. </a:t>
            </a:r>
            <a:r>
              <a:rPr lang="en-US" dirty="0" smtClean="0"/>
              <a:t>Become THE resource.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Duplicate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Unique content is key. </a:t>
            </a:r>
          </a:p>
          <a:p>
            <a:r>
              <a:rPr lang="en-US" dirty="0" smtClean="0"/>
              <a:t>Don’t steal and don’t regurgitate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Previous indexed content takes precedence with Google. Even if its within your own website. Do not copy. Ever.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NOT to </a:t>
            </a:r>
            <a:r>
              <a:rPr lang="en-US" dirty="0" smtClean="0"/>
              <a:t>Include in your</a:t>
            </a:r>
            <a:br>
              <a:rPr lang="en-US" dirty="0" smtClean="0"/>
            </a:br>
            <a:r>
              <a:rPr lang="en-US" dirty="0" smtClean="0"/>
              <a:t>Content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Short Pages:  </a:t>
            </a:r>
            <a:r>
              <a:rPr lang="en-US" dirty="0" smtClean="0"/>
              <a:t>1 paragraph </a:t>
            </a:r>
            <a:r>
              <a:rPr lang="en-US" dirty="0" smtClean="0"/>
              <a:t>pages. Less than 500 words</a:t>
            </a:r>
            <a:endParaRPr lang="en-US" dirty="0" smtClean="0"/>
          </a:p>
          <a:p>
            <a:r>
              <a:rPr lang="en-US" b="1" dirty="0" smtClean="0"/>
              <a:t>Orphan Pages:  </a:t>
            </a:r>
            <a:r>
              <a:rPr lang="en-US" dirty="0" smtClean="0"/>
              <a:t>Pages that don’t link from any other page.</a:t>
            </a:r>
          </a:p>
          <a:p>
            <a:r>
              <a:rPr lang="en-US" b="1" dirty="0" smtClean="0"/>
              <a:t>Keyword </a:t>
            </a:r>
            <a:r>
              <a:rPr lang="en-US" b="1" dirty="0"/>
              <a:t>Stuffing</a:t>
            </a:r>
            <a:r>
              <a:rPr lang="en-US" b="1" dirty="0" smtClean="0"/>
              <a:t>:  </a:t>
            </a:r>
            <a:r>
              <a:rPr lang="en-US" dirty="0" smtClean="0"/>
              <a:t>Forcing keywords into pages.</a:t>
            </a:r>
            <a:endParaRPr lang="en-US" b="1" dirty="0" smtClean="0"/>
          </a:p>
          <a:p>
            <a:r>
              <a:rPr lang="en-US" b="1" dirty="0" smtClean="0"/>
              <a:t>Duplicate </a:t>
            </a:r>
            <a:r>
              <a:rPr lang="en-US" b="1" dirty="0" smtClean="0"/>
              <a:t>Content </a:t>
            </a:r>
            <a:r>
              <a:rPr lang="en-US" dirty="0" smtClean="0"/>
              <a:t>– Don’t Copy, even from yourself.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SEO Content Guidelines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PaperStreet Web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419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SEO/Website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Keyword Selection</a:t>
            </a:r>
          </a:p>
          <a:p>
            <a:pPr lvl="1"/>
            <a:r>
              <a:rPr lang="en-US" dirty="0" smtClean="0"/>
              <a:t>Content Audit</a:t>
            </a:r>
          </a:p>
          <a:p>
            <a:r>
              <a:rPr lang="en-US" dirty="0" smtClean="0"/>
              <a:t>Site Structure of website (navigation)</a:t>
            </a:r>
          </a:p>
          <a:p>
            <a:r>
              <a:rPr lang="en-US" dirty="0" err="1" smtClean="0"/>
              <a:t>Onpage</a:t>
            </a:r>
            <a:r>
              <a:rPr lang="en-US" dirty="0" smtClean="0"/>
              <a:t> Optimization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Link Building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Reporting and Consultation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401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off of an SEO brief that we get back from our clients. This determines:</a:t>
            </a:r>
          </a:p>
          <a:p>
            <a:pPr lvl="1"/>
            <a:r>
              <a:rPr lang="en-US" dirty="0" smtClean="0"/>
              <a:t>Their geographic targeted areas (e.g. Miami)</a:t>
            </a:r>
          </a:p>
          <a:p>
            <a:pPr lvl="1"/>
            <a:r>
              <a:rPr lang="en-US" dirty="0" smtClean="0"/>
              <a:t>Their practice areas (e.g. personal injury)</a:t>
            </a:r>
          </a:p>
          <a:p>
            <a:pPr lvl="1"/>
            <a:r>
              <a:rPr lang="en-US" dirty="0" smtClean="0"/>
              <a:t>The base root terms of their firm. (e.g. attorney)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014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we have a finalized approved keyword list for the campaign, we need to review the website against these keywords</a:t>
            </a:r>
          </a:p>
          <a:p>
            <a:r>
              <a:rPr lang="en-US" dirty="0" smtClean="0"/>
              <a:t>Does the website have pages that support these keywords?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647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architecture of the website</a:t>
            </a:r>
          </a:p>
          <a:p>
            <a:r>
              <a:rPr lang="en-US" dirty="0" smtClean="0"/>
              <a:t>This is seen as “laying the foundation” for the entire website.</a:t>
            </a:r>
          </a:p>
          <a:p>
            <a:r>
              <a:rPr lang="en-US" dirty="0" smtClean="0"/>
              <a:t>Outlining the pages that are needed within the website </a:t>
            </a:r>
          </a:p>
          <a:p>
            <a:r>
              <a:rPr lang="en-US" dirty="0"/>
              <a:t>Pyramid Structure</a:t>
            </a:r>
          </a:p>
          <a:p>
            <a:r>
              <a:rPr lang="en-US" dirty="0"/>
              <a:t>3 Levels is usually enough, sometimes 4.</a:t>
            </a:r>
          </a:p>
          <a:p>
            <a:r>
              <a:rPr lang="en-US" dirty="0"/>
              <a:t>50 or 100 Links per 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644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Onpage</a:t>
            </a:r>
            <a:r>
              <a:rPr lang="en-US" dirty="0" smtClean="0"/>
              <a:t>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Onpage</a:t>
            </a:r>
            <a:r>
              <a:rPr lang="en-US" dirty="0"/>
              <a:t> optimization is the editing and amplification of keywords in amongst your content. It establishes relevancy to your website for the phrases we are going after.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450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nationally encompasses 65+% of the market share</a:t>
            </a:r>
          </a:p>
          <a:p>
            <a:r>
              <a:rPr lang="en-US" dirty="0" smtClean="0"/>
              <a:t>For law firms, its more like 85 to 90%</a:t>
            </a:r>
          </a:p>
        </p:txBody>
      </p:sp>
    </p:spTree>
    <p:extLst>
      <p:ext uri="{BB962C8B-B14F-4D97-AF65-F5344CB8AC3E}">
        <p14:creationId xmlns:p14="http://schemas.microsoft.com/office/powerpoint/2010/main" val="1980415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Becoming Relevant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60% of Google’s algorithm is about content. Content is king.</a:t>
            </a:r>
          </a:p>
          <a:p>
            <a:r>
              <a:rPr lang="en-US" dirty="0" smtClean="0"/>
              <a:t>In order to rank, you need to prove that you are who you say that you are. The only way Google can see this proof is within content.</a:t>
            </a:r>
          </a:p>
          <a:p>
            <a:pPr lvl="1"/>
            <a:r>
              <a:rPr lang="en-US" dirty="0" smtClean="0"/>
              <a:t>This includes geographic locations; city locations; practice areas;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765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Contextual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Google’s Panda Algorithm update made “contextual” the word to follow.</a:t>
            </a:r>
          </a:p>
          <a:p>
            <a:r>
              <a:rPr lang="en-US" dirty="0" smtClean="0"/>
              <a:t>Keywords must be contextually embedded in amongst your content.</a:t>
            </a:r>
          </a:p>
          <a:p>
            <a:pPr lvl="1"/>
            <a:r>
              <a:rPr lang="en-US" dirty="0" smtClean="0"/>
              <a:t>Don’t keyword stuff</a:t>
            </a:r>
          </a:p>
          <a:p>
            <a:pPr lvl="1"/>
            <a:r>
              <a:rPr lang="en-US" dirty="0" smtClean="0"/>
              <a:t>Don’t use hide keywords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939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776</Words>
  <Application>Microsoft Macintosh PowerPoint</Application>
  <PresentationFormat>On-screen Show (4:3)</PresentationFormat>
  <Paragraphs>83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SEO Content Guidelines</vt:lpstr>
      <vt:lpstr>SEO/Website Process</vt:lpstr>
      <vt:lpstr>Keyword Selection</vt:lpstr>
      <vt:lpstr>Content Audit</vt:lpstr>
      <vt:lpstr>Site Structure</vt:lpstr>
      <vt:lpstr>Onpage Optimization</vt:lpstr>
      <vt:lpstr>Google</vt:lpstr>
      <vt:lpstr>Becoming Relevant </vt:lpstr>
      <vt:lpstr>Contextual Content</vt:lpstr>
      <vt:lpstr>The “Perfect” Page</vt:lpstr>
      <vt:lpstr>Requirements for an SEO’ed page</vt:lpstr>
      <vt:lpstr>Grammatical Concerns</vt:lpstr>
      <vt:lpstr>Grammatical Concerns (cont.)</vt:lpstr>
      <vt:lpstr>Headlines for SEO &amp; Eyeballs</vt:lpstr>
      <vt:lpstr>Are you an Authority for your Online Content?</vt:lpstr>
      <vt:lpstr>Duplicate Content</vt:lpstr>
      <vt:lpstr>What NOT to Include in your Content Strategy</vt:lpstr>
      <vt:lpstr>SEO Content Guidelines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Analytics to Improve Your Website</dc:title>
  <dc:creator>peteboyd</dc:creator>
  <cp:lastModifiedBy>Alex DiSebastian</cp:lastModifiedBy>
  <cp:revision>42</cp:revision>
  <dcterms:created xsi:type="dcterms:W3CDTF">2011-10-10T17:15:24Z</dcterms:created>
  <dcterms:modified xsi:type="dcterms:W3CDTF">2013-12-16T17:20:28Z</dcterms:modified>
</cp:coreProperties>
</file>